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977" r:id="rId14"/>
  </p:sldMasterIdLst>
  <p:notesMasterIdLst>
    <p:notesMasterId r:id="rId62"/>
  </p:notesMasterIdLst>
  <p:sldIdLst>
    <p:sldId id="331" r:id="rId15"/>
    <p:sldId id="330" r:id="rId16"/>
    <p:sldId id="259" r:id="rId17"/>
    <p:sldId id="267" r:id="rId18"/>
    <p:sldId id="265" r:id="rId19"/>
    <p:sldId id="261" r:id="rId20"/>
    <p:sldId id="260" r:id="rId21"/>
    <p:sldId id="268" r:id="rId22"/>
    <p:sldId id="257" r:id="rId23"/>
    <p:sldId id="269" r:id="rId24"/>
    <p:sldId id="3951" r:id="rId25"/>
    <p:sldId id="3952" r:id="rId26"/>
    <p:sldId id="3996" r:id="rId27"/>
    <p:sldId id="3961" r:id="rId28"/>
    <p:sldId id="262" r:id="rId29"/>
    <p:sldId id="263" r:id="rId30"/>
    <p:sldId id="980" r:id="rId31"/>
    <p:sldId id="256" r:id="rId32"/>
    <p:sldId id="3809" r:id="rId33"/>
    <p:sldId id="3946" r:id="rId34"/>
    <p:sldId id="3791" r:id="rId35"/>
    <p:sldId id="3820" r:id="rId36"/>
    <p:sldId id="3821" r:id="rId37"/>
    <p:sldId id="258" r:id="rId38"/>
    <p:sldId id="266" r:id="rId39"/>
    <p:sldId id="3822" r:id="rId40"/>
    <p:sldId id="3823" r:id="rId41"/>
    <p:sldId id="3824" r:id="rId42"/>
    <p:sldId id="3825" r:id="rId43"/>
    <p:sldId id="3826" r:id="rId44"/>
    <p:sldId id="264" r:id="rId45"/>
    <p:sldId id="287" r:id="rId46"/>
    <p:sldId id="4073" r:id="rId47"/>
    <p:sldId id="4261" r:id="rId48"/>
    <p:sldId id="4264" r:id="rId49"/>
    <p:sldId id="4271" r:id="rId50"/>
    <p:sldId id="4270" r:id="rId51"/>
    <p:sldId id="4274" r:id="rId52"/>
    <p:sldId id="4273" r:id="rId53"/>
    <p:sldId id="4266" r:id="rId54"/>
    <p:sldId id="4268" r:id="rId55"/>
    <p:sldId id="4269" r:id="rId56"/>
    <p:sldId id="4232" r:id="rId57"/>
    <p:sldId id="3901" r:id="rId58"/>
    <p:sldId id="4226" r:id="rId59"/>
    <p:sldId id="3990" r:id="rId60"/>
    <p:sldId id="287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0C3451-6427-4ECA-B161-3C20EAA452FE}" v="19" dt="2025-12-08T13:27:11.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microsoft.com/office/2015/10/relationships/revisionInfo" Target="revisionInfo.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12/8/2025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12/8/2025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12/8/2025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12/8/2025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12/8/2025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12/8/2025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12/8/2025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12/8/2025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12/8/2025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12/8/2025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12/8/2025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12/8/2025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12/8/2025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025621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12/8/2025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426008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12/8/2025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5782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12/8/2025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676745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12/8/2025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0383490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12/8/2025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120460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12/8/2025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243140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12/8/2025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38297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12/8/2025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2149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12/8/2025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573032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12/8/2025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70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12/8/2025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12/8/2025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12/8/2025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12/8/2025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12/8/2025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12/8/2025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12/8/2025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12/8/2025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12/8/2025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12/8/2025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12/8/2025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12/8/2025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12/8/2025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12/8/2025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12/8/2025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12/8/2025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12/8/2025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12/8/2025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12/8/2025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742353"/>
      </p:ext>
    </p:extLst>
  </p:cSld>
  <p:clrMap bg1="lt1" tx1="dk1" bg2="lt2" tx2="dk2" accent1="accent1" accent2="accent2" accent3="accent3" accent4="accent4" accent5="accent5" accent6="accent6" hlink="hlink" folHlink="folHlink"/>
  <p:sldLayoutIdLst>
    <p:sldLayoutId id="2147495978" r:id="rId1"/>
    <p:sldLayoutId id="2147495979" r:id="rId2"/>
    <p:sldLayoutId id="2147495980" r:id="rId3"/>
    <p:sldLayoutId id="2147495981" r:id="rId4"/>
    <p:sldLayoutId id="2147495982" r:id="rId5"/>
    <p:sldLayoutId id="2147495983" r:id="rId6"/>
    <p:sldLayoutId id="2147495984" r:id="rId7"/>
    <p:sldLayoutId id="2147495985" r:id="rId8"/>
    <p:sldLayoutId id="2147495986" r:id="rId9"/>
    <p:sldLayoutId id="2147495987" r:id="rId10"/>
    <p:sldLayoutId id="2147495988"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12/8/2025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12/8/2025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12/8/2025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12/8/2025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12/8/2025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12/8/2025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12/8/2025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1.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XQMVCTnK_2Y" TargetMode="External"/><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7.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110.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BCAD1D-ED52-F6E4-E9A4-A34BA5B19E2D}"/>
              </a:ext>
            </a:extLst>
          </p:cNvPr>
          <p:cNvSpPr>
            <a:spLocks noGrp="1"/>
          </p:cNvSpPr>
          <p:nvPr>
            <p:ph type="title"/>
          </p:nvPr>
        </p:nvSpPr>
        <p:spPr/>
        <p:txBody>
          <a:bodyPr/>
          <a:lstStyle/>
          <a:p>
            <a:pPr algn="ctr"/>
            <a:r>
              <a:rPr lang="en-US"/>
              <a:t>Testing in December</a:t>
            </a:r>
          </a:p>
        </p:txBody>
      </p:sp>
      <p:sp>
        <p:nvSpPr>
          <p:cNvPr id="5" name="Content Placeholder 4">
            <a:extLst>
              <a:ext uri="{FF2B5EF4-FFF2-40B4-BE49-F238E27FC236}">
                <a16:creationId xmlns:a16="http://schemas.microsoft.com/office/drawing/2014/main" id="{9BFA4A37-38B2-0323-1F1C-D57A2586628B}"/>
              </a:ext>
            </a:extLst>
          </p:cNvPr>
          <p:cNvSpPr>
            <a:spLocks noGrp="1"/>
          </p:cNvSpPr>
          <p:nvPr>
            <p:ph sz="half" idx="1"/>
          </p:nvPr>
        </p:nvSpPr>
        <p:spPr>
          <a:xfrm>
            <a:off x="838200" y="1825625"/>
            <a:ext cx="10171176" cy="4351338"/>
          </a:xfrm>
        </p:spPr>
        <p:txBody>
          <a:bodyPr/>
          <a:lstStyle/>
          <a:p>
            <a:r>
              <a:rPr lang="en-US"/>
              <a:t>PM2 Reading and Math </a:t>
            </a:r>
            <a:r>
              <a:rPr lang="en-US" b="1">
                <a:solidFill>
                  <a:srgbClr val="FF0000"/>
                </a:solidFill>
              </a:rPr>
              <a:t>(</a:t>
            </a:r>
            <a:r>
              <a:rPr lang="en-US" b="1" i="1">
                <a:solidFill>
                  <a:srgbClr val="FF0000"/>
                </a:solidFill>
              </a:rPr>
              <a:t>Dec 2</a:t>
            </a:r>
            <a:r>
              <a:rPr lang="en-US" b="1" i="1" baseline="30000">
                <a:solidFill>
                  <a:srgbClr val="FF0000"/>
                </a:solidFill>
              </a:rPr>
              <a:t>nd</a:t>
            </a:r>
            <a:r>
              <a:rPr lang="en-US" b="1" i="1">
                <a:solidFill>
                  <a:srgbClr val="FF0000"/>
                </a:solidFill>
              </a:rPr>
              <a:t> -5</a:t>
            </a:r>
            <a:r>
              <a:rPr lang="en-US" b="1" i="1" baseline="30000">
                <a:solidFill>
                  <a:srgbClr val="FF0000"/>
                </a:solidFill>
              </a:rPr>
              <a:t>th</a:t>
            </a:r>
            <a:r>
              <a:rPr lang="en-US" b="1" i="1">
                <a:solidFill>
                  <a:srgbClr val="FF0000"/>
                </a:solidFill>
              </a:rPr>
              <a:t>)</a:t>
            </a:r>
          </a:p>
          <a:p>
            <a:pPr lvl="1"/>
            <a:r>
              <a:rPr lang="en-US"/>
              <a:t>Make-ups in January</a:t>
            </a:r>
          </a:p>
          <a:p>
            <a:r>
              <a:rPr lang="en-US"/>
              <a:t>Algebra and Geometry EOCs </a:t>
            </a:r>
            <a:r>
              <a:rPr lang="en-US" b="1">
                <a:solidFill>
                  <a:srgbClr val="FF0000"/>
                </a:solidFill>
              </a:rPr>
              <a:t>(</a:t>
            </a:r>
            <a:r>
              <a:rPr lang="en-US" b="1" i="1">
                <a:solidFill>
                  <a:srgbClr val="FF0000"/>
                </a:solidFill>
              </a:rPr>
              <a:t>Dec 10</a:t>
            </a:r>
            <a:r>
              <a:rPr lang="en-US" b="1" i="1" baseline="30000">
                <a:solidFill>
                  <a:srgbClr val="FF0000"/>
                </a:solidFill>
              </a:rPr>
              <a:t>th</a:t>
            </a:r>
            <a:r>
              <a:rPr lang="en-US" b="1" i="1">
                <a:solidFill>
                  <a:srgbClr val="FF0000"/>
                </a:solidFill>
              </a:rPr>
              <a:t>)</a:t>
            </a:r>
          </a:p>
          <a:p>
            <a:r>
              <a:rPr lang="en-US"/>
              <a:t>US History and Civics EOCs </a:t>
            </a:r>
            <a:r>
              <a:rPr lang="en-US" b="1">
                <a:solidFill>
                  <a:srgbClr val="FF0000"/>
                </a:solidFill>
              </a:rPr>
              <a:t>(</a:t>
            </a:r>
            <a:r>
              <a:rPr lang="en-US" b="1" i="1">
                <a:solidFill>
                  <a:srgbClr val="FF0000"/>
                </a:solidFill>
              </a:rPr>
              <a:t>Dec 11th) </a:t>
            </a:r>
          </a:p>
          <a:p>
            <a:r>
              <a:rPr lang="en-US"/>
              <a:t>Biology EOC </a:t>
            </a:r>
            <a:r>
              <a:rPr lang="en-US" b="1">
                <a:solidFill>
                  <a:srgbClr val="FF0000"/>
                </a:solidFill>
              </a:rPr>
              <a:t>(</a:t>
            </a:r>
            <a:r>
              <a:rPr lang="en-US" b="1" i="1">
                <a:solidFill>
                  <a:srgbClr val="FF0000"/>
                </a:solidFill>
              </a:rPr>
              <a:t>Dec 12</a:t>
            </a:r>
            <a:r>
              <a:rPr lang="en-US" b="1" i="1" baseline="30000">
                <a:solidFill>
                  <a:srgbClr val="FF0000"/>
                </a:solidFill>
              </a:rPr>
              <a:t>th</a:t>
            </a:r>
            <a:r>
              <a:rPr lang="en-US" b="1" i="1">
                <a:solidFill>
                  <a:srgbClr val="FF0000"/>
                </a:solidFill>
              </a:rPr>
              <a:t>) </a:t>
            </a:r>
          </a:p>
          <a:p>
            <a:r>
              <a:rPr lang="en-US"/>
              <a:t>Reading Retakes </a:t>
            </a:r>
            <a:r>
              <a:rPr lang="en-US" b="1" i="1">
                <a:solidFill>
                  <a:srgbClr val="FF0000"/>
                </a:solidFill>
              </a:rPr>
              <a:t>(11</a:t>
            </a:r>
            <a:r>
              <a:rPr lang="en-US" b="1" i="1" baseline="30000">
                <a:solidFill>
                  <a:srgbClr val="FF0000"/>
                </a:solidFill>
              </a:rPr>
              <a:t>th</a:t>
            </a:r>
            <a:r>
              <a:rPr lang="en-US" b="1" i="1">
                <a:solidFill>
                  <a:srgbClr val="FF0000"/>
                </a:solidFill>
              </a:rPr>
              <a:t>/12</a:t>
            </a:r>
            <a:r>
              <a:rPr lang="en-US" b="1" i="1" baseline="30000">
                <a:solidFill>
                  <a:srgbClr val="FF0000"/>
                </a:solidFill>
              </a:rPr>
              <a:t>th</a:t>
            </a:r>
            <a:r>
              <a:rPr lang="en-US" b="1" i="1">
                <a:solidFill>
                  <a:srgbClr val="FF0000"/>
                </a:solidFill>
              </a:rPr>
              <a:t> grades only Dec 12</a:t>
            </a:r>
            <a:r>
              <a:rPr lang="en-US" b="1" i="1" baseline="30000">
                <a:solidFill>
                  <a:srgbClr val="FF0000"/>
                </a:solidFill>
              </a:rPr>
              <a:t>th</a:t>
            </a:r>
            <a:r>
              <a:rPr lang="en-US" b="1" i="1">
                <a:solidFill>
                  <a:srgbClr val="FF0000"/>
                </a:solidFill>
              </a:rPr>
              <a:t>)</a:t>
            </a:r>
          </a:p>
          <a:p>
            <a:r>
              <a:rPr lang="en-US"/>
              <a:t>Classroom Finals 1</a:t>
            </a:r>
            <a:r>
              <a:rPr lang="en-US" baseline="30000"/>
              <a:t>st</a:t>
            </a:r>
            <a:r>
              <a:rPr lang="en-US"/>
              <a:t>/3</a:t>
            </a:r>
            <a:r>
              <a:rPr lang="en-US" baseline="30000"/>
              <a:t>rd</a:t>
            </a:r>
            <a:r>
              <a:rPr lang="en-US"/>
              <a:t> Periods </a:t>
            </a:r>
            <a:r>
              <a:rPr lang="en-US" b="1" i="1">
                <a:solidFill>
                  <a:srgbClr val="FF0000"/>
                </a:solidFill>
              </a:rPr>
              <a:t>(Dec 16</a:t>
            </a:r>
            <a:r>
              <a:rPr lang="en-US" b="1" i="1" baseline="30000">
                <a:solidFill>
                  <a:srgbClr val="FF0000"/>
                </a:solidFill>
              </a:rPr>
              <a:t>th</a:t>
            </a:r>
            <a:r>
              <a:rPr lang="en-US" b="1" i="1">
                <a:solidFill>
                  <a:srgbClr val="FF0000"/>
                </a:solidFill>
              </a:rPr>
              <a:t>)</a:t>
            </a:r>
          </a:p>
          <a:p>
            <a:r>
              <a:rPr lang="en-US"/>
              <a:t>Classroom Finals 2</a:t>
            </a:r>
            <a:r>
              <a:rPr lang="en-US" baseline="30000"/>
              <a:t>nd</a:t>
            </a:r>
            <a:r>
              <a:rPr lang="en-US"/>
              <a:t>/4</a:t>
            </a:r>
            <a:r>
              <a:rPr lang="en-US" baseline="30000"/>
              <a:t>th</a:t>
            </a:r>
            <a:r>
              <a:rPr lang="en-US"/>
              <a:t> Periods </a:t>
            </a:r>
            <a:r>
              <a:rPr lang="en-US" b="1" i="1">
                <a:solidFill>
                  <a:srgbClr val="FF0000"/>
                </a:solidFill>
              </a:rPr>
              <a:t>(Dec 17</a:t>
            </a:r>
            <a:r>
              <a:rPr lang="en-US" b="1" i="1" baseline="30000">
                <a:solidFill>
                  <a:srgbClr val="FF0000"/>
                </a:solidFill>
              </a:rPr>
              <a:t>th</a:t>
            </a:r>
            <a:r>
              <a:rPr lang="en-US" b="1" i="1">
                <a:solidFill>
                  <a:srgbClr val="FF0000"/>
                </a:solidFill>
              </a:rPr>
              <a:t>) </a:t>
            </a:r>
            <a:endParaRPr lang="en-US" b="1">
              <a:solidFill>
                <a:srgbClr val="FF0000"/>
              </a:solidFill>
            </a:endParaRPr>
          </a:p>
        </p:txBody>
      </p:sp>
      <p:sp>
        <p:nvSpPr>
          <p:cNvPr id="2" name="TextBox 1">
            <a:extLst>
              <a:ext uri="{FF2B5EF4-FFF2-40B4-BE49-F238E27FC236}">
                <a16:creationId xmlns:a16="http://schemas.microsoft.com/office/drawing/2014/main" id="{3D09D43E-0244-E131-8F1D-917DE0392919}"/>
              </a:ext>
            </a:extLst>
          </p:cNvPr>
          <p:cNvSpPr txBox="1"/>
          <p:nvPr/>
        </p:nvSpPr>
        <p:spPr>
          <a:xfrm>
            <a:off x="8650224" y="1947672"/>
            <a:ext cx="2157984" cy="193899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panose="02110004020202020204"/>
                <a:ea typeface="+mn-ea"/>
                <a:cs typeface="+mn-cs"/>
              </a:rPr>
              <a:t>Your Testing Day and Room will be sent to your </a:t>
            </a:r>
            <a:r>
              <a:rPr kumimoji="0" lang="en-US" sz="2400" b="1" i="0" u="none" strike="noStrike" kern="1200" cap="none" spc="0" normalizeH="0" baseline="0" noProof="0" err="1">
                <a:ln>
                  <a:noFill/>
                </a:ln>
                <a:solidFill>
                  <a:prstClr val="white"/>
                </a:solidFill>
                <a:effectLst/>
                <a:uLnTx/>
                <a:uFillTx/>
                <a:latin typeface="Aptos" panose="02110004020202020204"/>
                <a:ea typeface="+mn-ea"/>
                <a:cs typeface="+mn-cs"/>
              </a:rPr>
              <a:t>Colegia</a:t>
            </a:r>
            <a:r>
              <a:rPr kumimoji="0" lang="en-US" sz="2400" b="1" i="0" u="none" strike="noStrike" kern="1200" cap="none" spc="0" normalizeH="0" baseline="0" noProof="0">
                <a:ln>
                  <a:noFill/>
                </a:ln>
                <a:solidFill>
                  <a:prstClr val="white"/>
                </a:solidFill>
                <a:effectLst/>
                <a:uLnTx/>
                <a:uFillTx/>
                <a:latin typeface="Aptos" panose="02110004020202020204"/>
                <a:ea typeface="+mn-ea"/>
                <a:cs typeface="+mn-cs"/>
              </a:rPr>
              <a:t> Email</a:t>
            </a:r>
          </a:p>
        </p:txBody>
      </p:sp>
    </p:spTree>
    <p:extLst>
      <p:ext uri="{BB962C8B-B14F-4D97-AF65-F5344CB8AC3E}">
        <p14:creationId xmlns:p14="http://schemas.microsoft.com/office/powerpoint/2010/main" val="212577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A88A-0E9F-BEF1-DECC-F4B9C44D9F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D00A09-1D18-D750-D6F8-1E18F60E50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342798-552B-3E99-BCA2-5367DB3F04B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9646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90641-2DC2-6BB9-FE98-17B2F11379C5}"/>
              </a:ext>
            </a:extLst>
          </p:cNvPr>
          <p:cNvSpPr>
            <a:spLocks noGrp="1"/>
          </p:cNvSpPr>
          <p:nvPr>
            <p:ph type="title"/>
          </p:nvPr>
        </p:nvSpPr>
        <p:spPr/>
        <p:txBody>
          <a:bodyPr/>
          <a:lstStyle/>
          <a:p>
            <a:r>
              <a:rPr lang="en-US" dirty="0"/>
              <a:t>Friends Yoga Video (Click Below!)</a:t>
            </a:r>
          </a:p>
        </p:txBody>
      </p:sp>
      <p:sp>
        <p:nvSpPr>
          <p:cNvPr id="3" name="Content Placeholder 2">
            <a:extLst>
              <a:ext uri="{FF2B5EF4-FFF2-40B4-BE49-F238E27FC236}">
                <a16:creationId xmlns:a16="http://schemas.microsoft.com/office/drawing/2014/main" id="{DC7C6935-61DD-D636-EFB5-327208C4AB34}"/>
              </a:ext>
            </a:extLst>
          </p:cNvPr>
          <p:cNvSpPr>
            <a:spLocks noGrp="1"/>
          </p:cNvSpPr>
          <p:nvPr>
            <p:ph idx="1"/>
          </p:nvPr>
        </p:nvSpPr>
        <p:spPr/>
        <p:txBody>
          <a:bodyPr/>
          <a:lstStyle/>
          <a:p>
            <a:r>
              <a:rPr lang="en-US" dirty="0">
                <a:hlinkClick r:id="rId2"/>
              </a:rPr>
              <a:t>https://www.youtube.com/watch?v=XQMVCTnK_2Y</a:t>
            </a:r>
            <a:endParaRPr lang="en-US" dirty="0"/>
          </a:p>
          <a:p>
            <a:endParaRPr lang="en-US" dirty="0"/>
          </a:p>
        </p:txBody>
      </p:sp>
    </p:spTree>
    <p:extLst>
      <p:ext uri="{BB962C8B-B14F-4D97-AF65-F5344CB8AC3E}">
        <p14:creationId xmlns:p14="http://schemas.microsoft.com/office/powerpoint/2010/main" val="1734023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A8CE-D4FE-8B1F-A05F-36818EDC27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80D5DC-8EEE-3550-06A7-A3FB343F1AB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0D16C65-B935-E62A-53BA-9B73ED521B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52959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1E9EB5-7A0F-4044-AE2F-20A1568819FE}"/>
              </a:ext>
            </a:extLst>
          </p:cNvPr>
          <p:cNvPicPr>
            <a:picLocks noChangeAspect="1"/>
          </p:cNvPicPr>
          <p:nvPr/>
        </p:nvPicPr>
        <p:blipFill>
          <a:blip r:embed="rId2"/>
          <a:stretch>
            <a:fillRect/>
          </a:stretch>
        </p:blipFill>
        <p:spPr>
          <a:xfrm>
            <a:off x="0" y="4053"/>
            <a:ext cx="12192000" cy="6849894"/>
          </a:xfrm>
          <a:prstGeom prst="rect">
            <a:avLst/>
          </a:prstGeom>
        </p:spPr>
      </p:pic>
    </p:spTree>
    <p:extLst>
      <p:ext uri="{BB962C8B-B14F-4D97-AF65-F5344CB8AC3E}">
        <p14:creationId xmlns:p14="http://schemas.microsoft.com/office/powerpoint/2010/main" val="640268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330DB8-4D80-19D1-32F0-E8C31DB9E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453ED48-7EA5-E823-5E5A-4DB825F93BA9}"/>
              </a:ext>
            </a:extLst>
          </p:cNvPr>
          <p:cNvSpPr txBox="1"/>
          <p:nvPr/>
        </p:nvSpPr>
        <p:spPr>
          <a:xfrm>
            <a:off x="125730" y="4717542"/>
            <a:ext cx="415366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Room 134A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December 8</a:t>
            </a:r>
            <a:r>
              <a:rPr kumimoji="0" lang="en-US" sz="3200" b="0" i="0" u="none" strike="noStrike" kern="1200" cap="none" spc="0" normalizeH="0" baseline="30000" noProof="0" dirty="0">
                <a:ln>
                  <a:noFill/>
                </a:ln>
                <a:solidFill>
                  <a:prstClr val="white"/>
                </a:solidFill>
                <a:effectLst/>
                <a:uLnTx/>
                <a:uFillTx/>
                <a:latin typeface="Aptos" panose="02110004020202020204"/>
                <a:ea typeface="+mn-ea"/>
                <a:cs typeface="+mn-cs"/>
              </a:rPr>
              <a:t>th</a:t>
            </a: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 – 12</a:t>
            </a:r>
            <a:r>
              <a:rPr kumimoji="0" lang="en-US" sz="3200" b="0" i="0" u="none" strike="noStrike" kern="1200" cap="none" spc="0" normalizeH="0" baseline="30000" noProof="0" dirty="0">
                <a:ln>
                  <a:noFill/>
                </a:ln>
                <a:solidFill>
                  <a:prstClr val="white"/>
                </a:solidFill>
                <a:effectLst/>
                <a:uLnTx/>
                <a:uFillTx/>
                <a:latin typeface="Aptos" panose="02110004020202020204"/>
                <a:ea typeface="+mn-ea"/>
                <a:cs typeface="+mn-cs"/>
              </a:rPr>
              <a:t>th</a:t>
            </a: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8:00 am – 8:30 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12:00 – 12:30 pm</a:t>
            </a:r>
          </a:p>
        </p:txBody>
      </p:sp>
    </p:spTree>
    <p:extLst>
      <p:ext uri="{BB962C8B-B14F-4D97-AF65-F5344CB8AC3E}">
        <p14:creationId xmlns:p14="http://schemas.microsoft.com/office/powerpoint/2010/main" val="3650923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3922D9EE-D6E5-E8F0-BEFF-65442F8FE9DC}"/>
              </a:ext>
            </a:extLst>
          </p:cNvPr>
          <p:cNvSpPr>
            <a:spLocks noGrp="1"/>
          </p:cNvSpPr>
          <p:nvPr>
            <p:ph type="ctrTitle"/>
          </p:nvPr>
        </p:nvSpPr>
        <p:spPr>
          <a:xfrm>
            <a:off x="514118" y="866904"/>
            <a:ext cx="4124557" cy="3524250"/>
          </a:xfrm>
        </p:spPr>
        <p:txBody>
          <a:bodyPr>
            <a:normAutofit/>
          </a:bodyPr>
          <a:lstStyle/>
          <a:p>
            <a:pPr algn="ctr">
              <a:lnSpc>
                <a:spcPct val="90000"/>
              </a:lnSpc>
            </a:pPr>
            <a:r>
              <a:rPr lang="en-US" sz="5800" dirty="0"/>
              <a:t>Movie Club Canceled </a:t>
            </a:r>
            <a:r>
              <a:rPr lang="en-US" sz="5800" u="sng" dirty="0"/>
              <a:t>next week </a:t>
            </a:r>
            <a:r>
              <a:rPr lang="en-US" sz="5800" dirty="0"/>
              <a:t>- 12/12!</a:t>
            </a:r>
          </a:p>
        </p:txBody>
      </p:sp>
      <p:sp>
        <p:nvSpPr>
          <p:cNvPr id="3" name="Subtitle 2">
            <a:extLst>
              <a:ext uri="{FF2B5EF4-FFF2-40B4-BE49-F238E27FC236}">
                <a16:creationId xmlns:a16="http://schemas.microsoft.com/office/drawing/2014/main" id="{D2714976-0E70-D4F9-7BB1-1E9774BC2CBE}"/>
              </a:ext>
            </a:extLst>
          </p:cNvPr>
          <p:cNvSpPr>
            <a:spLocks noGrp="1"/>
          </p:cNvSpPr>
          <p:nvPr>
            <p:ph type="subTitle" idx="1"/>
          </p:nvPr>
        </p:nvSpPr>
        <p:spPr>
          <a:xfrm>
            <a:off x="514118" y="5374291"/>
            <a:ext cx="4057882" cy="972532"/>
          </a:xfrm>
        </p:spPr>
        <p:txBody>
          <a:bodyPr anchor="t">
            <a:normAutofit/>
          </a:bodyPr>
          <a:lstStyle/>
          <a:p>
            <a:r>
              <a:rPr lang="en-US" dirty="0"/>
              <a:t>We will resume on Friday 12/19 </a:t>
            </a:r>
          </a:p>
        </p:txBody>
      </p:sp>
      <p:cxnSp>
        <p:nvCxnSpPr>
          <p:cNvPr id="11" name="Straight Connector 10">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descr="Scene board in red background">
            <a:extLst>
              <a:ext uri="{FF2B5EF4-FFF2-40B4-BE49-F238E27FC236}">
                <a16:creationId xmlns:a16="http://schemas.microsoft.com/office/drawing/2014/main" id="{650CCAD7-8338-EFAE-2AD6-ED35718C3678}"/>
              </a:ext>
            </a:extLst>
          </p:cNvPr>
          <p:cNvPicPr>
            <a:picLocks noChangeAspect="1"/>
          </p:cNvPicPr>
          <p:nvPr/>
        </p:nvPicPr>
        <p:blipFill>
          <a:blip r:embed="rId2"/>
          <a:srcRect l="5299" r="27248" b="-1"/>
          <a:stretch>
            <a:fillRect/>
          </a:stretch>
        </p:blipFill>
        <p:spPr>
          <a:xfrm>
            <a:off x="5261956" y="10"/>
            <a:ext cx="6930043" cy="6857990"/>
          </a:xfrm>
          <a:prstGeom prst="rect">
            <a:avLst/>
          </a:prstGeom>
        </p:spPr>
      </p:pic>
    </p:spTree>
    <p:extLst>
      <p:ext uri="{BB962C8B-B14F-4D97-AF65-F5344CB8AC3E}">
        <p14:creationId xmlns:p14="http://schemas.microsoft.com/office/powerpoint/2010/main" val="244859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useBgFill="1">
        <p:nvSpPr>
          <p:cNvPr id="11" name="Rectangle 10">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AD55410C-46DB-0A4E-6775-FF8DDB0F7DE7}"/>
              </a:ext>
            </a:extLst>
          </p:cNvPr>
          <p:cNvSpPr>
            <a:spLocks noGrp="1"/>
          </p:cNvSpPr>
          <p:nvPr>
            <p:ph type="ctrTitle"/>
          </p:nvPr>
        </p:nvSpPr>
        <p:spPr>
          <a:xfrm>
            <a:off x="420624" y="908651"/>
            <a:ext cx="4224528" cy="3050701"/>
          </a:xfrm>
        </p:spPr>
        <p:txBody>
          <a:bodyPr anchor="t">
            <a:noAutofit/>
          </a:bodyPr>
          <a:lstStyle/>
          <a:p>
            <a:pPr algn="ctr"/>
            <a:r>
              <a:rPr lang="en-US" dirty="0"/>
              <a:t>Chess Club Canceled next week!</a:t>
            </a:r>
          </a:p>
        </p:txBody>
      </p:sp>
      <p:sp>
        <p:nvSpPr>
          <p:cNvPr id="3" name="Subtitle 2">
            <a:extLst>
              <a:ext uri="{FF2B5EF4-FFF2-40B4-BE49-F238E27FC236}">
                <a16:creationId xmlns:a16="http://schemas.microsoft.com/office/drawing/2014/main" id="{124B4B1F-E0FC-E2F1-6158-98427ADDE30D}"/>
              </a:ext>
            </a:extLst>
          </p:cNvPr>
          <p:cNvSpPr>
            <a:spLocks noGrp="1"/>
          </p:cNvSpPr>
          <p:nvPr>
            <p:ph type="subTitle" idx="1"/>
          </p:nvPr>
        </p:nvSpPr>
        <p:spPr>
          <a:xfrm>
            <a:off x="747861" y="3793568"/>
            <a:ext cx="3380437" cy="850392"/>
          </a:xfrm>
        </p:spPr>
        <p:txBody>
          <a:bodyPr anchor="b">
            <a:normAutofit/>
          </a:bodyPr>
          <a:lstStyle/>
          <a:p>
            <a:r>
              <a:rPr lang="en-US" sz="1800" dirty="0"/>
              <a:t>We will resume Tuesday 12/16 during lunch.</a:t>
            </a:r>
          </a:p>
        </p:txBody>
      </p:sp>
      <p:cxnSp>
        <p:nvCxnSpPr>
          <p:cNvPr id="13" name="Straight Connector 1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Checkmate move on chessboard">
            <a:extLst>
              <a:ext uri="{FF2B5EF4-FFF2-40B4-BE49-F238E27FC236}">
                <a16:creationId xmlns:a16="http://schemas.microsoft.com/office/drawing/2014/main" id="{C2EDFFBC-E62B-8EC8-F161-82843E54D9BE}"/>
              </a:ext>
            </a:extLst>
          </p:cNvPr>
          <p:cNvPicPr>
            <a:picLocks noChangeAspect="1"/>
          </p:cNvPicPr>
          <p:nvPr/>
        </p:nvPicPr>
        <p:blipFill>
          <a:blip r:embed="rId2"/>
          <a:srcRect l="3737" r="25324"/>
          <a:stretch>
            <a:fillRect/>
          </a:stretch>
        </p:blipFill>
        <p:spPr>
          <a:xfrm>
            <a:off x="4876158" y="10"/>
            <a:ext cx="7315841" cy="6857990"/>
          </a:xfrm>
          <a:prstGeom prst="rect">
            <a:avLst/>
          </a:prstGeom>
        </p:spPr>
      </p:pic>
    </p:spTree>
    <p:extLst>
      <p:ext uri="{BB962C8B-B14F-4D97-AF65-F5344CB8AC3E}">
        <p14:creationId xmlns:p14="http://schemas.microsoft.com/office/powerpoint/2010/main" val="29860636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E18B-2C38-D474-50A0-3801AA7E28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24525B-6D5C-35CA-EC1C-21461D490D2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9A2B1B9-8869-462D-42E6-1E55A294C56B}"/>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013818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B05FC2DF-2FB6-63FA-C4EB-992DBD3FC110}"/>
              </a:ext>
            </a:extLst>
          </p:cNvPr>
          <p:cNvSpPr>
            <a:spLocks noGrp="1"/>
          </p:cNvSpPr>
          <p:nvPr>
            <p:ph type="ctrTitle"/>
          </p:nvPr>
        </p:nvSpPr>
        <p:spPr>
          <a:xfrm>
            <a:off x="685799" y="899024"/>
            <a:ext cx="3314701" cy="3914947"/>
          </a:xfrm>
        </p:spPr>
        <p:txBody>
          <a:bodyPr>
            <a:normAutofit/>
          </a:bodyPr>
          <a:lstStyle/>
          <a:p>
            <a:pPr>
              <a:lnSpc>
                <a:spcPct val="90000"/>
              </a:lnSpc>
            </a:pPr>
            <a:r>
              <a:rPr lang="en-US" sz="3400"/>
              <a:t>All Students in Grades 6-12, if you need a graphing calculator, fill out this easy application!</a:t>
            </a:r>
          </a:p>
        </p:txBody>
      </p:sp>
      <p:sp>
        <p:nvSpPr>
          <p:cNvPr id="3" name="Subtitle 2">
            <a:extLst>
              <a:ext uri="{FF2B5EF4-FFF2-40B4-BE49-F238E27FC236}">
                <a16:creationId xmlns:a16="http://schemas.microsoft.com/office/drawing/2014/main" id="{5D046945-1FA4-5C46-C902-9DFE53E2B055}"/>
              </a:ext>
            </a:extLst>
          </p:cNvPr>
          <p:cNvSpPr>
            <a:spLocks noGrp="1"/>
          </p:cNvSpPr>
          <p:nvPr>
            <p:ph type="subTitle" idx="1"/>
          </p:nvPr>
        </p:nvSpPr>
        <p:spPr>
          <a:xfrm>
            <a:off x="729624" y="4914199"/>
            <a:ext cx="2703583" cy="965440"/>
          </a:xfrm>
        </p:spPr>
        <p:txBody>
          <a:bodyPr>
            <a:normAutofit/>
          </a:bodyPr>
          <a:lstStyle/>
          <a:p>
            <a:r>
              <a:rPr lang="en-US" sz="1800"/>
              <a:t>Free to students in grades 6-12</a:t>
            </a:r>
          </a:p>
        </p:txBody>
      </p:sp>
      <p:cxnSp>
        <p:nvCxnSpPr>
          <p:cNvPr id="79" name="Straight Connector 7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BEE8CB-F95E-E523-34F8-F4DA67C0CA76}"/>
              </a:ext>
            </a:extLst>
          </p:cNvPr>
          <p:cNvPicPr>
            <a:picLocks noChangeAspect="1"/>
          </p:cNvPicPr>
          <p:nvPr/>
        </p:nvPicPr>
        <p:blipFill>
          <a:blip r:embed="rId2"/>
          <a:srcRect r="2" b="3223"/>
          <a:stretch>
            <a:fillRect/>
          </a:stretch>
        </p:blipFill>
        <p:spPr>
          <a:xfrm>
            <a:off x="5590948" y="723901"/>
            <a:ext cx="4248602" cy="5410200"/>
          </a:xfrm>
          <a:prstGeom prst="rect">
            <a:avLst/>
          </a:prstGeom>
        </p:spPr>
      </p:pic>
    </p:spTree>
    <p:extLst>
      <p:ext uri="{BB962C8B-B14F-4D97-AF65-F5344CB8AC3E}">
        <p14:creationId xmlns:p14="http://schemas.microsoft.com/office/powerpoint/2010/main" val="3900775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660795" y="109437"/>
            <a:ext cx="9007205" cy="1716188"/>
          </a:xfrm>
        </p:spPr>
        <p:txBody>
          <a:bodyPr>
            <a:normAutofit/>
          </a:bodyPr>
          <a:lstStyle/>
          <a:p>
            <a:br>
              <a:rPr lang="en-US" sz="4078"/>
            </a:br>
            <a:r>
              <a:rPr lang="en-US" sz="4078"/>
              <a:t>Mr. </a:t>
            </a:r>
            <a:r>
              <a:rPr lang="en-US" sz="4078" err="1"/>
              <a:t>Kyryliw’s</a:t>
            </a:r>
            <a:r>
              <a:rPr lang="en-US" sz="4078"/>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54745" y="1548861"/>
            <a:ext cx="10376460" cy="5309139"/>
          </a:xfrm>
        </p:spPr>
        <p:txBody>
          <a:bodyPr>
            <a:normAutofit/>
          </a:bodyPr>
          <a:lstStyle/>
          <a:p>
            <a:pPr marL="0" indent="0">
              <a:buNone/>
            </a:pPr>
            <a:endParaRPr lang="en-US" sz="2672" b="1" dirty="0">
              <a:highlight>
                <a:srgbClr val="FF0000"/>
              </a:highlight>
            </a:endParaRPr>
          </a:p>
          <a:p>
            <a:r>
              <a:rPr lang="en-US" sz="2672" b="1" dirty="0">
                <a:highlight>
                  <a:srgbClr val="FFFF00"/>
                </a:highlight>
              </a:rPr>
              <a:t>December 8</a:t>
            </a:r>
            <a:r>
              <a:rPr lang="en-US" sz="2672" b="1" baseline="30000" dirty="0">
                <a:highlight>
                  <a:srgbClr val="FFFF00"/>
                </a:highlight>
              </a:rPr>
              <a:t>th  Monday 4-5 pm</a:t>
            </a:r>
            <a:endParaRPr lang="en-US" sz="2672" b="1" dirty="0">
              <a:highlight>
                <a:srgbClr val="FFFF00"/>
              </a:highlight>
            </a:endParaRPr>
          </a:p>
          <a:p>
            <a:r>
              <a:rPr lang="en-US" sz="2672" b="1" dirty="0">
                <a:highlight>
                  <a:srgbClr val="00FF00"/>
                </a:highlight>
              </a:rPr>
              <a:t>December 9</a:t>
            </a:r>
            <a:r>
              <a:rPr lang="en-US" sz="2672" b="1" baseline="30000" dirty="0">
                <a:highlight>
                  <a:srgbClr val="00FF00"/>
                </a:highlight>
              </a:rPr>
              <a:t>th Tuesday 4-5 pm</a:t>
            </a:r>
            <a:endParaRPr lang="en-US" sz="2672" b="1" dirty="0">
              <a:highlight>
                <a:srgbClr val="00FF00"/>
              </a:highlight>
            </a:endParaRPr>
          </a:p>
          <a:p>
            <a:r>
              <a:rPr lang="en-US" sz="2672" b="1" dirty="0">
                <a:highlight>
                  <a:srgbClr val="00FFFF"/>
                </a:highlight>
              </a:rPr>
              <a:t>December 10</a:t>
            </a:r>
            <a:r>
              <a:rPr lang="en-US" sz="2672" b="1" baseline="30000" dirty="0">
                <a:highlight>
                  <a:srgbClr val="00FFFF"/>
                </a:highlight>
              </a:rPr>
              <a:t>th</a:t>
            </a:r>
            <a:r>
              <a:rPr lang="en-US" sz="2672" b="1" dirty="0">
                <a:highlight>
                  <a:srgbClr val="00FFFF"/>
                </a:highlight>
              </a:rPr>
              <a:t> Wednesday 4-5pm</a:t>
            </a:r>
          </a:p>
          <a:p>
            <a:r>
              <a:rPr lang="en-US" dirty="0">
                <a:highlight>
                  <a:srgbClr val="008000"/>
                </a:highlight>
              </a:rPr>
              <a:t>December 11th Thursday: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4876915" y="1431477"/>
            <a:ext cx="2307375" cy="1418132"/>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8705108" y="5320486"/>
            <a:ext cx="3021283" cy="1418132"/>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934873" y="5139217"/>
            <a:ext cx="4164407" cy="149906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7195967" y="1419920"/>
            <a:ext cx="2360287" cy="149906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6260938" y="5368822"/>
            <a:ext cx="2307375" cy="149906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8139268" y="-20520"/>
            <a:ext cx="1131681" cy="1066498"/>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60820" y="154963"/>
            <a:ext cx="988749" cy="740607"/>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3502733" y="4441"/>
            <a:ext cx="1500188" cy="730994"/>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9272631" y="3400755"/>
            <a:ext cx="2755492" cy="1968067"/>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5039305" y="18124"/>
            <a:ext cx="2009180" cy="728963"/>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336572" y="6472"/>
            <a:ext cx="2129730" cy="774328"/>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782175" y="-22731"/>
            <a:ext cx="2409825" cy="1068709"/>
          </a:xfrm>
          <a:prstGeom prst="rect">
            <a:avLst/>
          </a:prstGeom>
        </p:spPr>
      </p:pic>
      <p:pic>
        <p:nvPicPr>
          <p:cNvPr id="11" name="Picture 10">
            <a:extLst>
              <a:ext uri="{FF2B5EF4-FFF2-40B4-BE49-F238E27FC236}">
                <a16:creationId xmlns:a16="http://schemas.microsoft.com/office/drawing/2014/main" id="{2757DA2B-F22B-1A8E-BBE5-ED92B6AE5C17}"/>
              </a:ext>
            </a:extLst>
          </p:cNvPr>
          <p:cNvPicPr>
            <a:picLocks noChangeAspect="1"/>
          </p:cNvPicPr>
          <p:nvPr/>
        </p:nvPicPr>
        <p:blipFill>
          <a:blip r:embed="rId14"/>
          <a:stretch>
            <a:fillRect/>
          </a:stretch>
        </p:blipFill>
        <p:spPr>
          <a:xfrm>
            <a:off x="9837518" y="1489177"/>
            <a:ext cx="2409825" cy="1905000"/>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C38F-354A-D3A3-942D-E6670077A4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F9C02C-D657-4CE7-ADF0-55171A834B79}"/>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E9424F6D-AD48-82CB-B352-738C8D0FD1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BF9A8BA-8A00-AAB8-A23A-FA2F100717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2363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solidFill>
                  <a:schemeClr val="bg1"/>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92500" lnSpcReduction="20000"/>
          </a:bodyPr>
          <a:lstStyle/>
          <a:p>
            <a:r>
              <a:rPr lang="en-US" sz="1500" u="sng">
                <a:solidFill>
                  <a:schemeClr val="bg1"/>
                </a:solidFill>
              </a:rPr>
              <a:t>Monday</a:t>
            </a:r>
          </a:p>
          <a:p>
            <a:r>
              <a:rPr lang="en-US" sz="1500">
                <a:solidFill>
                  <a:schemeClr val="bg1"/>
                </a:solidFill>
              </a:rPr>
              <a:t>Chorus (High School)- afterschool from 4-5:30		 </a:t>
            </a:r>
          </a:p>
          <a:p>
            <a:r>
              <a:rPr lang="en-US" sz="1500">
                <a:solidFill>
                  <a:schemeClr val="bg1"/>
                </a:solidFill>
              </a:rPr>
              <a:t>Neurons and Newtons- at lunch, in 243B</a:t>
            </a:r>
          </a:p>
          <a:p>
            <a:r>
              <a:rPr lang="en-US" sz="1500">
                <a:solidFill>
                  <a:schemeClr val="bg1"/>
                </a:solidFill>
              </a:rPr>
              <a:t>Dungeons and Dragons- afterschool, in 175c, from 3:50-5:15</a:t>
            </a:r>
          </a:p>
          <a:p>
            <a:r>
              <a:rPr lang="en-US" altLang="en-US" sz="1500">
                <a:solidFill>
                  <a:schemeClr val="bg1"/>
                </a:solidFill>
                <a:latin typeface="Aptos" panose="020B0004020202020204" pitchFamily="34" charset="0"/>
              </a:rPr>
              <a:t>Disney Channel Club- at lunch, in 249B </a:t>
            </a:r>
            <a:endParaRPr lang="en-US" sz="1500">
              <a:solidFill>
                <a:schemeClr val="bg1"/>
              </a:solidFill>
            </a:endParaRPr>
          </a:p>
          <a:p>
            <a:r>
              <a:rPr lang="en-US" sz="1500">
                <a:solidFill>
                  <a:schemeClr val="bg1"/>
                </a:solidFill>
              </a:rPr>
              <a:t>Library- at lunch, in 232A</a:t>
            </a:r>
          </a:p>
          <a:p>
            <a:r>
              <a:rPr lang="en-US" sz="1500" u="sng">
                <a:solidFill>
                  <a:schemeClr val="bg1"/>
                </a:solidFill>
              </a:rPr>
              <a:t>Tuesday</a:t>
            </a:r>
          </a:p>
          <a:p>
            <a:r>
              <a:rPr lang="en-US" sz="1500">
                <a:solidFill>
                  <a:schemeClr val="bg1"/>
                </a:solidFill>
              </a:rPr>
              <a:t>K-Pop- at lunch, in 230A</a:t>
            </a:r>
          </a:p>
          <a:p>
            <a:r>
              <a:rPr lang="en-US" sz="1500">
                <a:solidFill>
                  <a:schemeClr val="bg1"/>
                </a:solidFill>
              </a:rPr>
              <a:t>Chess Club- at lunch, in 134</a:t>
            </a:r>
          </a:p>
          <a:p>
            <a:r>
              <a:rPr lang="en-US" sz="1500">
                <a:solidFill>
                  <a:schemeClr val="bg1"/>
                </a:solidFill>
              </a:rPr>
              <a:t>Drama- afterschool in 167c, 4-5pm</a:t>
            </a:r>
          </a:p>
          <a:p>
            <a:r>
              <a:rPr lang="en-US" sz="1500">
                <a:solidFill>
                  <a:schemeClr val="bg1"/>
                </a:solidFill>
              </a:rPr>
              <a:t>Gaming Club- afterschool, from 3:45-5pm in 276c</a:t>
            </a:r>
          </a:p>
          <a:p>
            <a:r>
              <a:rPr lang="en-US" sz="1500">
                <a:solidFill>
                  <a:schemeClr val="bg1"/>
                </a:solidFill>
              </a:rPr>
              <a:t>Guitar Club- afterschool, from 4-5pm in 169c</a:t>
            </a:r>
          </a:p>
          <a:p>
            <a:r>
              <a:rPr lang="en-US" sz="1500">
                <a:solidFill>
                  <a:schemeClr val="bg1"/>
                </a:solidFill>
              </a:rPr>
              <a:t>Salsa and Bachata- at lunch, 136A</a:t>
            </a:r>
          </a:p>
          <a:p>
            <a:r>
              <a:rPr lang="en-US" sz="1500">
                <a:solidFill>
                  <a:schemeClr val="bg1"/>
                </a:solidFill>
              </a:rPr>
              <a:t>Library- at lunch, in 232A</a:t>
            </a:r>
          </a:p>
          <a:p>
            <a:r>
              <a:rPr lang="en-US" sz="1500" u="sng">
                <a:solidFill>
                  <a:schemeClr val="bg1"/>
                </a:solidFill>
              </a:rPr>
              <a:t>Wednesday</a:t>
            </a:r>
          </a:p>
          <a:p>
            <a:r>
              <a:rPr lang="en-US" sz="1500">
                <a:solidFill>
                  <a:schemeClr val="bg1"/>
                </a:solidFill>
              </a:rPr>
              <a:t>SGA- Afterschool at 4pm</a:t>
            </a:r>
          </a:p>
          <a:p>
            <a:r>
              <a:rPr lang="en-US" sz="1500">
                <a:solidFill>
                  <a:schemeClr val="bg1"/>
                </a:solidFill>
              </a:rPr>
              <a:t>First Priority- at lunch in the gym</a:t>
            </a:r>
          </a:p>
          <a:p>
            <a:r>
              <a:rPr lang="en-US" sz="1500">
                <a:solidFill>
                  <a:schemeClr val="bg1"/>
                </a:solidFill>
              </a:rPr>
              <a:t>Crochet Club- afterschool from 3:45-5:25, in 235A</a:t>
            </a:r>
          </a:p>
          <a:p>
            <a:r>
              <a:rPr lang="en-US" sz="1500">
                <a:solidFill>
                  <a:schemeClr val="bg1"/>
                </a:solidFill>
              </a:rPr>
              <a:t>Odyssey of the Mind- at lunch, in 276C</a:t>
            </a:r>
          </a:p>
          <a:p>
            <a:r>
              <a:rPr lang="en-US" sz="1500">
                <a:solidFill>
                  <a:schemeClr val="bg1"/>
                </a:solidFill>
              </a:rPr>
              <a:t>Arts and Crafts Club- at lunch, in 234A</a:t>
            </a:r>
          </a:p>
          <a:p>
            <a:r>
              <a:rPr lang="en-US" sz="1500">
                <a:solidFill>
                  <a:schemeClr val="bg1"/>
                </a:solidFill>
              </a:rPr>
              <a:t>Debate Club-  at lunch, in 129A</a:t>
            </a:r>
          </a:p>
          <a:p>
            <a:r>
              <a:rPr lang="en-US" sz="1500">
                <a:solidFill>
                  <a:schemeClr val="bg1"/>
                </a:solidFill>
              </a:rPr>
              <a:t>K-Pop Dances- at lunch, in 268C</a:t>
            </a:r>
          </a:p>
          <a:p>
            <a:r>
              <a:rPr lang="en-US" sz="1500">
                <a:solidFill>
                  <a:schemeClr val="bg1"/>
                </a:solidFill>
              </a:rPr>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92500" lnSpcReduction="20000"/>
          </a:bodyPr>
          <a:lstStyle/>
          <a:p>
            <a:r>
              <a:rPr lang="en-US" sz="1900" u="sng">
                <a:solidFill>
                  <a:schemeClr val="bg1"/>
                </a:solidFill>
              </a:rPr>
              <a:t>Thursday</a:t>
            </a:r>
          </a:p>
          <a:p>
            <a:r>
              <a:rPr lang="en-US" sz="1900">
                <a:solidFill>
                  <a:schemeClr val="bg1"/>
                </a:solidFill>
              </a:rPr>
              <a:t>Artists for a Cause- at lunch, in 268c</a:t>
            </a:r>
          </a:p>
          <a:p>
            <a:r>
              <a:rPr lang="en-US" sz="1900">
                <a:solidFill>
                  <a:schemeClr val="bg1"/>
                </a:solidFill>
              </a:rPr>
              <a:t>Future Builders of America- at lunch in 175c</a:t>
            </a:r>
          </a:p>
          <a:p>
            <a:r>
              <a:rPr lang="en-US" sz="1900">
                <a:solidFill>
                  <a:schemeClr val="bg1"/>
                </a:solidFill>
              </a:rPr>
              <a:t>Prom Committee/Planning- 276A at lunch </a:t>
            </a:r>
          </a:p>
          <a:p>
            <a:r>
              <a:rPr lang="en-US" sz="1900">
                <a:solidFill>
                  <a:schemeClr val="bg1"/>
                </a:solidFill>
              </a:rPr>
              <a:t>Computer Science Club- at lunch and afterschool, in 128A</a:t>
            </a:r>
          </a:p>
          <a:p>
            <a:r>
              <a:rPr lang="en-US" sz="1900">
                <a:solidFill>
                  <a:schemeClr val="bg1"/>
                </a:solidFill>
              </a:rPr>
              <a:t>Salsa and Bachata- at lunch, 136A</a:t>
            </a:r>
          </a:p>
          <a:p>
            <a:r>
              <a:rPr lang="en-US" sz="1900">
                <a:solidFill>
                  <a:schemeClr val="bg1"/>
                </a:solidFill>
              </a:rPr>
              <a:t>Library- at lunch, in 232A</a:t>
            </a:r>
          </a:p>
          <a:p>
            <a:r>
              <a:rPr lang="en-US" sz="1900" u="sng">
                <a:solidFill>
                  <a:schemeClr val="bg1"/>
                </a:solidFill>
              </a:rPr>
              <a:t>Friday</a:t>
            </a:r>
          </a:p>
          <a:p>
            <a:r>
              <a:rPr lang="en-US" sz="1900">
                <a:solidFill>
                  <a:schemeClr val="bg1"/>
                </a:solidFill>
              </a:rPr>
              <a:t>Movie Club- at lunch, in 134A</a:t>
            </a:r>
          </a:p>
          <a:p>
            <a:r>
              <a:rPr lang="en-US" sz="1900">
                <a:solidFill>
                  <a:schemeClr val="bg1"/>
                </a:solidFill>
              </a:rPr>
              <a:t>Gay-Straight Alliance- at lunch, in 169c</a:t>
            </a:r>
          </a:p>
          <a:p>
            <a:r>
              <a:rPr lang="en-US" altLang="en-US" sz="1900">
                <a:solidFill>
                  <a:schemeClr val="bg1"/>
                </a:solidFill>
                <a:latin typeface="Aptos" panose="020B0004020202020204" pitchFamily="34" charset="0"/>
              </a:rPr>
              <a:t>Middle School Science Olympiad at lunch, in 245B </a:t>
            </a:r>
          </a:p>
          <a:p>
            <a:r>
              <a:rPr lang="en-US" altLang="en-US" sz="1900">
                <a:solidFill>
                  <a:schemeClr val="bg1"/>
                </a:solidFill>
                <a:latin typeface="Aptos" panose="020B0004020202020204" pitchFamily="34" charset="0"/>
              </a:rPr>
              <a:t>Disney Channel Club- at lunch, in 249B </a:t>
            </a:r>
          </a:p>
          <a:p>
            <a:r>
              <a:rPr lang="en-US" altLang="en-US" sz="1900">
                <a:solidFill>
                  <a:schemeClr val="bg1"/>
                </a:solidFill>
                <a:latin typeface="Aptos" panose="020B0004020202020204" pitchFamily="34" charset="0"/>
              </a:rPr>
              <a:t>Astronomy Club- at lunch, in 247B</a:t>
            </a:r>
          </a:p>
          <a:p>
            <a:r>
              <a:rPr lang="en-US" sz="1900">
                <a:solidFill>
                  <a:schemeClr val="bg1"/>
                </a:solidFill>
              </a:rPr>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1_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286</TotalTime>
  <Words>2002</Words>
  <Application>Microsoft Office PowerPoint</Application>
  <PresentationFormat>Widescreen</PresentationFormat>
  <Paragraphs>286</Paragraphs>
  <Slides>47</Slides>
  <Notes>1</Notes>
  <HiddenSlides>0</HiddenSlides>
  <MMClips>0</MMClips>
  <ScaleCrop>false</ScaleCrop>
  <HeadingPairs>
    <vt:vector size="6" baseType="variant">
      <vt:variant>
        <vt:lpstr>Fonts Used</vt:lpstr>
      </vt:variant>
      <vt:variant>
        <vt:i4>18</vt:i4>
      </vt:variant>
      <vt:variant>
        <vt:lpstr>Theme</vt:lpstr>
      </vt:variant>
      <vt:variant>
        <vt:i4>14</vt:i4>
      </vt:variant>
      <vt:variant>
        <vt:lpstr>Slide Titles</vt:lpstr>
      </vt:variant>
      <vt:variant>
        <vt:i4>47</vt:i4>
      </vt:variant>
    </vt:vector>
  </HeadingPairs>
  <TitlesOfParts>
    <vt:vector size="79" baseType="lpstr">
      <vt:lpstr>Aptos</vt:lpstr>
      <vt:lpstr>Aptos Display</vt:lpstr>
      <vt:lpstr>Arial</vt:lpstr>
      <vt:lpstr>Arial Black</vt:lpstr>
      <vt:lpstr>Arial Nova</vt:lpstr>
      <vt:lpstr>Bookman Old Style</vt:lpstr>
      <vt:lpstr>Calibri</vt:lpstr>
      <vt:lpstr>Calibri Light</vt:lpstr>
      <vt:lpstr>Calisto MT</vt:lpstr>
      <vt:lpstr>Georgia</vt:lpstr>
      <vt:lpstr>Gill Sans Nova</vt:lpstr>
      <vt:lpstr>Grandview Display</vt:lpstr>
      <vt:lpstr>Modern Love</vt:lpstr>
      <vt:lpstr>Rockwell</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1_DashVTI</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Testing in December</vt:lpstr>
      <vt:lpstr>PowerPoint Presentation</vt:lpstr>
      <vt:lpstr>Friends Yoga Video (Click Below!)</vt:lpstr>
      <vt:lpstr>PowerPoint Presentation</vt:lpstr>
      <vt:lpstr>PowerPoint Presentation</vt:lpstr>
      <vt:lpstr>PowerPoint Presentation</vt:lpstr>
      <vt:lpstr>Movie Club Canceled next week - 12/12!</vt:lpstr>
      <vt:lpstr>Chess Club Canceled next week!</vt:lpstr>
      <vt:lpstr>PowerPoint Presentation</vt:lpstr>
      <vt:lpstr>All Students in Grades 6-12, if you need a graphing calculator, fill out this easy application!</vt:lpstr>
      <vt:lpstr> Mr. Kyryliw’s US History EOC Prep Sessions</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5</cp:revision>
  <dcterms:created xsi:type="dcterms:W3CDTF">2023-08-06T12:12:54Z</dcterms:created>
  <dcterms:modified xsi:type="dcterms:W3CDTF">2025-12-08T13:27:26Z</dcterms:modified>
</cp:coreProperties>
</file>